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3" r:id="rId7"/>
    <p:sldId id="264" r:id="rId8"/>
    <p:sldId id="261" r:id="rId9"/>
    <p:sldId id="265" r:id="rId10"/>
    <p:sldId id="262"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tellysbil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nb-NO" smtClean="0"/>
              <a:t>Klikk for å redigere tittelstil</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undertittelstil i malen</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Vertical Text Placeholder 2"/>
          <p:cNvSpPr>
            <a:spLocks noGrp="1"/>
          </p:cNvSpPr>
          <p:nvPr>
            <p:ph type="body" orient="vert" idx="1"/>
          </p:nvPr>
        </p:nvSpPr>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nb-NO" smtClean="0"/>
              <a:t>Klikk for å redigere tittelstil</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Content Placeholder 2"/>
          <p:cNvSpPr>
            <a:spLocks noGrp="1"/>
          </p:cNvSpPr>
          <p:nvPr>
            <p:ph idx="1"/>
          </p:nvPr>
        </p:nvSpPr>
        <p:spPr/>
        <p:txBody>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Deloverskrift">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4" name="Date Placeholder 3"/>
          <p:cNvSpPr>
            <a:spLocks noGrp="1"/>
          </p:cNvSpPr>
          <p:nvPr>
            <p:ph type="dt" sz="half" idx="10"/>
          </p:nvPr>
        </p:nvSpPr>
        <p:spPr/>
        <p:txBody>
          <a:bodyPr/>
          <a:lstStyle/>
          <a:p>
            <a:fld id="{2761216E-811F-4073-8647-1D439E486416}" type="datetimeFigureOut">
              <a:rPr lang="en-GB" smtClean="0"/>
              <a:t>12/03/2012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
        <p:nvSpPr>
          <p:cNvPr id="8" name="Title 7"/>
          <p:cNvSpPr>
            <a:spLocks noGrp="1"/>
          </p:cNvSpPr>
          <p:nvPr>
            <p:ph type="title"/>
          </p:nvPr>
        </p:nvSpPr>
        <p:spPr/>
        <p:txBody>
          <a:bodyPr/>
          <a:lstStyle/>
          <a:p>
            <a:r>
              <a:rPr lang="nb-NO" smtClean="0"/>
              <a:t>Klikk for å redigere tittelstil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smtClean="0"/>
              <a:t>Klikk for å redigere tittelstil</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nb-NO" smtClean="0"/>
              <a:t>Klikk for å redigere tekststiler i malen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7" name="Date Placeholder 6"/>
          <p:cNvSpPr>
            <a:spLocks noGrp="1"/>
          </p:cNvSpPr>
          <p:nvPr>
            <p:ph type="dt" sz="half" idx="10"/>
          </p:nvPr>
        </p:nvSpPr>
        <p:spPr/>
        <p:txBody>
          <a:bodyPr/>
          <a:lstStyle/>
          <a:p>
            <a:fld id="{2761216E-811F-4073-8647-1D439E486416}" type="datetimeFigureOut">
              <a:rPr lang="en-GB" smtClean="0"/>
              <a:t>12/03/2012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smtClean="0"/>
              <a:t>Klikk for å redigere tittelstil</a:t>
            </a:r>
            <a:endParaRPr lang="en-US"/>
          </a:p>
        </p:txBody>
      </p:sp>
      <p:sp>
        <p:nvSpPr>
          <p:cNvPr id="3" name="Date Placeholder 2"/>
          <p:cNvSpPr>
            <a:spLocks noGrp="1"/>
          </p:cNvSpPr>
          <p:nvPr>
            <p:ph type="dt" sz="half" idx="10"/>
          </p:nvPr>
        </p:nvSpPr>
        <p:spPr/>
        <p:txBody>
          <a:bodyPr/>
          <a:lstStyle/>
          <a:p>
            <a:fld id="{2761216E-811F-4073-8647-1D439E486416}" type="datetimeFigureOut">
              <a:rPr lang="en-GB" smtClean="0"/>
              <a:t>12/03/2012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61216E-811F-4073-8647-1D439E486416}" type="datetimeFigureOut">
              <a:rPr lang="en-GB" smtClean="0"/>
              <a:t>12/03/2012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nhold med tekst">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nb-NO" smtClean="0"/>
              <a:t>Klikk for å redigere tittelstil</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ADD427C8-F90B-49A0-9540-E54279BF71AF}"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e med tekst">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nb-NO" smtClean="0"/>
              <a:t>Klikk ikonet for å legge til et bilde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nb-NO" smtClean="0"/>
              <a:t>Klikk for å redigere tittelstil</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smtClean="0"/>
              <a:t>Klikk for å redigere tekststiler i malen</a:t>
            </a:r>
          </a:p>
        </p:txBody>
      </p:sp>
      <p:sp>
        <p:nvSpPr>
          <p:cNvPr id="5" name="Date Placeholder 4"/>
          <p:cNvSpPr>
            <a:spLocks noGrp="1"/>
          </p:cNvSpPr>
          <p:nvPr>
            <p:ph type="dt" sz="half" idx="10"/>
          </p:nvPr>
        </p:nvSpPr>
        <p:spPr/>
        <p:txBody>
          <a:bodyPr/>
          <a:lstStyle/>
          <a:p>
            <a:fld id="{2761216E-811F-4073-8647-1D439E486416}" type="datetimeFigureOut">
              <a:rPr lang="en-GB" smtClean="0"/>
              <a:t>12/03/2012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DD427C8-F90B-49A0-9540-E54279BF71AF}"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nb-NO" smtClean="0"/>
              <a:t>Klikk for å redigere tittelstil</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2761216E-811F-4073-8647-1D439E486416}" type="datetimeFigureOut">
              <a:rPr lang="en-GB" smtClean="0"/>
              <a:t>12/03/2012</a:t>
            </a:fld>
            <a:endParaRPr lang="en-GB"/>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GB"/>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ADD427C8-F90B-49A0-9540-E54279BF71AF}"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12.bin"/><Relationship Id="rId4" Type="http://schemas.openxmlformats.org/officeDocument/2006/relationships/image" Target="../media/image2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5.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hyperlink" Target="http://no.wikipedia.org/wiki/Universet" TargetMode="External"/><Relationship Id="rId4" Type="http://schemas.openxmlformats.org/officeDocument/2006/relationships/hyperlink" Target="http://no.wikipedia.org/wiki/Astronomi"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1.jpe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10.wmf"/><Relationship Id="rId4" Type="http://schemas.openxmlformats.org/officeDocument/2006/relationships/image" Target="../media/image12.png"/><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15.jpe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wmf"/><Relationship Id="rId5" Type="http://schemas.openxmlformats.org/officeDocument/2006/relationships/oleObject" Target="../embeddings/oleObject4.bin"/><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6.w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8.bin"/><Relationship Id="rId4" Type="http://schemas.openxmlformats.org/officeDocument/2006/relationships/image" Target="../media/image18.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1.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tel 1"/>
          <p:cNvSpPr>
            <a:spLocks noGrp="1"/>
          </p:cNvSpPr>
          <p:nvPr>
            <p:ph type="ctrTitle"/>
          </p:nvPr>
        </p:nvSpPr>
        <p:spPr>
          <a:xfrm rot="19140000">
            <a:off x="2042025" y="2973973"/>
            <a:ext cx="5648623" cy="1204306"/>
          </a:xfrm>
        </p:spPr>
        <p:txBody>
          <a:bodyPr/>
          <a:lstStyle/>
          <a:p>
            <a:r>
              <a:rPr lang="nb-NO" dirty="0" smtClean="0">
                <a:solidFill>
                  <a:schemeClr val="bg1"/>
                </a:solidFill>
              </a:rPr>
              <a:t>Astrofysikk &amp; Strålingslovene</a:t>
            </a:r>
            <a:endParaRPr lang="en-GB" dirty="0">
              <a:solidFill>
                <a:schemeClr val="bg1"/>
              </a:solidFill>
            </a:endParaRPr>
          </a:p>
        </p:txBody>
      </p:sp>
      <p:sp>
        <p:nvSpPr>
          <p:cNvPr id="3" name="Undertittel 2"/>
          <p:cNvSpPr>
            <a:spLocks noGrp="1"/>
          </p:cNvSpPr>
          <p:nvPr>
            <p:ph type="subTitle" idx="1"/>
          </p:nvPr>
        </p:nvSpPr>
        <p:spPr>
          <a:xfrm rot="19140000">
            <a:off x="2932077" y="3721960"/>
            <a:ext cx="6511131" cy="1522275"/>
          </a:xfrm>
        </p:spPr>
        <p:txBody>
          <a:bodyPr>
            <a:normAutofit/>
          </a:bodyPr>
          <a:lstStyle/>
          <a:p>
            <a:r>
              <a:rPr lang="nb-NO" dirty="0" smtClean="0">
                <a:solidFill>
                  <a:schemeClr val="bg1"/>
                </a:solidFill>
              </a:rPr>
              <a:t>En presentasjon av Jon svendsen, Aleksandar Markanovic, Lars Sondre Thorbjørnsen &amp; Brandon Michael Soltvedt</a:t>
            </a:r>
            <a:endParaRPr lang="en-GB" dirty="0">
              <a:solidFill>
                <a:schemeClr val="bg1"/>
              </a:solidFill>
            </a:endParaRPr>
          </a:p>
        </p:txBody>
      </p:sp>
    </p:spTree>
    <p:extLst>
      <p:ext uri="{BB962C8B-B14F-4D97-AF65-F5344CB8AC3E}">
        <p14:creationId xmlns:p14="http://schemas.microsoft.com/office/powerpoint/2010/main" val="2322896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GB" b="1" dirty="0"/>
              <a:t>Stefan-</a:t>
            </a:r>
            <a:r>
              <a:rPr lang="en-GB" b="1" dirty="0" err="1"/>
              <a:t>Boltzmanns</a:t>
            </a:r>
            <a:r>
              <a:rPr lang="en-GB" b="1" dirty="0"/>
              <a:t> </a:t>
            </a:r>
            <a:r>
              <a:rPr lang="en-GB" b="1" dirty="0" err="1" smtClean="0"/>
              <a:t>lov</a:t>
            </a:r>
            <a:endParaRPr lang="en-GB" dirty="0"/>
          </a:p>
        </p:txBody>
      </p:sp>
      <p:sp>
        <p:nvSpPr>
          <p:cNvPr id="3" name="Plassholder for innhold 2"/>
          <p:cNvSpPr>
            <a:spLocks noGrp="1"/>
          </p:cNvSpPr>
          <p:nvPr>
            <p:ph idx="1"/>
          </p:nvPr>
        </p:nvSpPr>
        <p:spPr/>
        <p:txBody>
          <a:bodyPr>
            <a:normAutofit/>
          </a:bodyPr>
          <a:lstStyle/>
          <a:p>
            <a:pPr>
              <a:buFont typeface="Wingdings" pitchFamily="2" charset="2"/>
              <a:buChar char="v"/>
            </a:pPr>
            <a:r>
              <a:rPr lang="nb-NO" b="0" dirty="0"/>
              <a:t>I det forrige århundre fant to tyske fysikere (merk navnet), Josef Stefan og Ludwig </a:t>
            </a:r>
            <a:r>
              <a:rPr lang="nb-NO" b="0" dirty="0" err="1"/>
              <a:t>Boltzmann</a:t>
            </a:r>
            <a:r>
              <a:rPr lang="nb-NO" b="0" dirty="0"/>
              <a:t> at utstrålt effekt fra et legeme, over et bredt frekvensområde, var </a:t>
            </a:r>
            <a:r>
              <a:rPr lang="nb-NO" b="0" dirty="0" err="1"/>
              <a:t>proposjonal</a:t>
            </a:r>
            <a:r>
              <a:rPr lang="nb-NO" b="0" dirty="0"/>
              <a:t> med temperaturen i fjerde potens. Dette gjør at Stefan-</a:t>
            </a:r>
            <a:r>
              <a:rPr lang="nb-NO" b="0" dirty="0" err="1"/>
              <a:t>Boltzmanns</a:t>
            </a:r>
            <a:r>
              <a:rPr lang="nb-NO" b="0" dirty="0"/>
              <a:t> er uttrykt slik</a:t>
            </a:r>
            <a:r>
              <a:rPr lang="nb-NO" b="0" dirty="0" smtClean="0"/>
              <a:t>:</a:t>
            </a:r>
          </a:p>
          <a:p>
            <a:pPr>
              <a:buFont typeface="Wingdings" pitchFamily="2" charset="2"/>
              <a:buChar char="v"/>
            </a:pPr>
            <a:endParaRPr lang="nb-NO" b="0" dirty="0"/>
          </a:p>
          <a:p>
            <a:pPr>
              <a:buFont typeface="Wingdings" pitchFamily="2" charset="2"/>
              <a:buChar char="v"/>
            </a:pPr>
            <a:r>
              <a:rPr lang="nb-NO" b="0" dirty="0" smtClean="0"/>
              <a:t>Her </a:t>
            </a:r>
            <a:r>
              <a:rPr lang="nb-NO" b="0" dirty="0"/>
              <a:t>har vi at U = utstrålt energi per tid og areal </a:t>
            </a:r>
            <a:r>
              <a:rPr lang="nb-NO" b="0" dirty="0" smtClean="0"/>
              <a:t>i</a:t>
            </a:r>
          </a:p>
          <a:p>
            <a:pPr>
              <a:buFont typeface="Wingdings" pitchFamily="2" charset="2"/>
              <a:buChar char="v"/>
            </a:pPr>
            <a:endParaRPr lang="nb-NO" b="0" dirty="0"/>
          </a:p>
          <a:p>
            <a:pPr>
              <a:buFont typeface="Wingdings" pitchFamily="2" charset="2"/>
              <a:buChar char="v"/>
            </a:pPr>
            <a:r>
              <a:rPr lang="nb-NO" b="0" dirty="0" smtClean="0"/>
              <a:t>og </a:t>
            </a:r>
            <a:r>
              <a:rPr lang="nb-NO" b="0" dirty="0"/>
              <a:t>sigma er Stefan-</a:t>
            </a:r>
            <a:r>
              <a:rPr lang="nb-NO" b="0" dirty="0" err="1"/>
              <a:t>Boltzmanns</a:t>
            </a:r>
            <a:r>
              <a:rPr lang="nb-NO" b="0" dirty="0"/>
              <a:t> konstant, som har en verdi </a:t>
            </a:r>
            <a:r>
              <a:rPr lang="nb-NO" b="0" dirty="0" smtClean="0"/>
              <a:t>på</a:t>
            </a:r>
          </a:p>
          <a:p>
            <a:pPr>
              <a:buFont typeface="Wingdings" pitchFamily="2" charset="2"/>
              <a:buChar char="v"/>
            </a:pPr>
            <a:endParaRPr lang="nb-NO" b="0" dirty="0"/>
          </a:p>
          <a:p>
            <a:pPr>
              <a:buFont typeface="Wingdings" pitchFamily="2" charset="2"/>
              <a:buChar char="v"/>
            </a:pPr>
            <a:r>
              <a:rPr lang="nb-NO" b="0" dirty="0" smtClean="0"/>
              <a:t>Strålingen </a:t>
            </a:r>
            <a:r>
              <a:rPr lang="nb-NO" b="0" dirty="0"/>
              <a:t>fra stjerner følger med god tilnærming denne likningen.</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671379394"/>
              </p:ext>
            </p:extLst>
          </p:nvPr>
        </p:nvGraphicFramePr>
        <p:xfrm>
          <a:off x="2411760" y="1988840"/>
          <a:ext cx="1143496" cy="935588"/>
        </p:xfrm>
        <a:graphic>
          <a:graphicData uri="http://schemas.openxmlformats.org/presentationml/2006/ole">
            <mc:AlternateContent xmlns:mc="http://schemas.openxmlformats.org/markup-compatibility/2006">
              <mc:Choice xmlns:v="urn:schemas-microsoft-com:vml" Requires="v">
                <p:oleObj spid="_x0000_s6152" name="Formel" r:id="rId3" imgW="558720" imgH="457200" progId="Equation.3">
                  <p:embed/>
                </p:oleObj>
              </mc:Choice>
              <mc:Fallback>
                <p:oleObj name="Formel" r:id="rId3" imgW="558720" imgH="457200" progId="Equation.3">
                  <p:embed/>
                  <p:pic>
                    <p:nvPicPr>
                      <p:cNvPr id="0" name=""/>
                      <p:cNvPicPr/>
                      <p:nvPr/>
                    </p:nvPicPr>
                    <p:blipFill>
                      <a:blip r:embed="rId4"/>
                      <a:stretch>
                        <a:fillRect/>
                      </a:stretch>
                    </p:blipFill>
                    <p:spPr>
                      <a:xfrm>
                        <a:off x="2411760" y="1988840"/>
                        <a:ext cx="1143496" cy="935588"/>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508094038"/>
              </p:ext>
            </p:extLst>
          </p:nvPr>
        </p:nvGraphicFramePr>
        <p:xfrm>
          <a:off x="5580112" y="2420888"/>
          <a:ext cx="945105" cy="432048"/>
        </p:xfrm>
        <a:graphic>
          <a:graphicData uri="http://schemas.openxmlformats.org/presentationml/2006/ole">
            <mc:AlternateContent xmlns:mc="http://schemas.openxmlformats.org/markup-compatibility/2006">
              <mc:Choice xmlns:v="urn:schemas-microsoft-com:vml" Requires="v">
                <p:oleObj spid="_x0000_s6153" name="Formel" r:id="rId5" imgW="444240" imgH="203040" progId="Equation.3">
                  <p:embed/>
                </p:oleObj>
              </mc:Choice>
              <mc:Fallback>
                <p:oleObj name="Formel" r:id="rId5" imgW="444240" imgH="203040" progId="Equation.3">
                  <p:embed/>
                  <p:pic>
                    <p:nvPicPr>
                      <p:cNvPr id="0" name=""/>
                      <p:cNvPicPr/>
                      <p:nvPr/>
                    </p:nvPicPr>
                    <p:blipFill>
                      <a:blip r:embed="rId6"/>
                      <a:stretch>
                        <a:fillRect/>
                      </a:stretch>
                    </p:blipFill>
                    <p:spPr>
                      <a:xfrm>
                        <a:off x="5580112" y="2420888"/>
                        <a:ext cx="945105" cy="432048"/>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1726086573"/>
              </p:ext>
            </p:extLst>
          </p:nvPr>
        </p:nvGraphicFramePr>
        <p:xfrm>
          <a:off x="6588224" y="3140968"/>
          <a:ext cx="2123419" cy="402332"/>
        </p:xfrm>
        <a:graphic>
          <a:graphicData uri="http://schemas.openxmlformats.org/presentationml/2006/ole">
            <mc:AlternateContent xmlns:mc="http://schemas.openxmlformats.org/markup-compatibility/2006">
              <mc:Choice xmlns:v="urn:schemas-microsoft-com:vml" Requires="v">
                <p:oleObj spid="_x0000_s6154" name="Formel" r:id="rId7" imgW="1206360" imgH="228600" progId="Equation.3">
                  <p:embed/>
                </p:oleObj>
              </mc:Choice>
              <mc:Fallback>
                <p:oleObj name="Formel" r:id="rId7" imgW="1206360" imgH="228600" progId="Equation.3">
                  <p:embed/>
                  <p:pic>
                    <p:nvPicPr>
                      <p:cNvPr id="0" name=""/>
                      <p:cNvPicPr/>
                      <p:nvPr/>
                    </p:nvPicPr>
                    <p:blipFill>
                      <a:blip r:embed="rId8"/>
                      <a:stretch>
                        <a:fillRect/>
                      </a:stretch>
                    </p:blipFill>
                    <p:spPr>
                      <a:xfrm>
                        <a:off x="6588224" y="3140968"/>
                        <a:ext cx="2123419" cy="402332"/>
                      </a:xfrm>
                      <a:prstGeom prst="rect">
                        <a:avLst/>
                      </a:prstGeom>
                    </p:spPr>
                  </p:pic>
                </p:oleObj>
              </mc:Fallback>
            </mc:AlternateContent>
          </a:graphicData>
        </a:graphic>
      </p:graphicFrame>
    </p:spTree>
    <p:extLst>
      <p:ext uri="{BB962C8B-B14F-4D97-AF65-F5344CB8AC3E}">
        <p14:creationId xmlns:p14="http://schemas.microsoft.com/office/powerpoint/2010/main" val="1964437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pPr>
              <a:buFont typeface="Wingdings" pitchFamily="2" charset="2"/>
              <a:buChar char="v"/>
            </a:pPr>
            <a:r>
              <a:rPr lang="nb-NO" b="0" dirty="0"/>
              <a:t>For å finne </a:t>
            </a:r>
            <a:r>
              <a:rPr lang="nb-NO" b="0" dirty="0" err="1"/>
              <a:t>utstrålingtettheten</a:t>
            </a:r>
            <a:r>
              <a:rPr lang="nb-NO" b="0" dirty="0"/>
              <a:t> til en glødetråd som har en temperatur på 2000K kan vi bruke Stefan-</a:t>
            </a:r>
            <a:r>
              <a:rPr lang="nb-NO" b="0" dirty="0" err="1"/>
              <a:t>Boltzmanns</a:t>
            </a:r>
            <a:r>
              <a:rPr lang="nb-NO" b="0" dirty="0"/>
              <a:t> </a:t>
            </a:r>
            <a:r>
              <a:rPr lang="nb-NO" b="0" dirty="0" smtClean="0"/>
              <a:t>lov.</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2025914267"/>
              </p:ext>
            </p:extLst>
          </p:nvPr>
        </p:nvGraphicFramePr>
        <p:xfrm>
          <a:off x="1259632" y="1700808"/>
          <a:ext cx="3678138" cy="1226046"/>
        </p:xfrm>
        <a:graphic>
          <a:graphicData uri="http://schemas.openxmlformats.org/presentationml/2006/ole">
            <mc:AlternateContent xmlns:mc="http://schemas.openxmlformats.org/markup-compatibility/2006">
              <mc:Choice xmlns:v="urn:schemas-microsoft-com:vml" Requires="v">
                <p:oleObj spid="_x0000_s7172" name="Formel" r:id="rId3" imgW="2171520" imgH="723600" progId="Equation.3">
                  <p:embed/>
                </p:oleObj>
              </mc:Choice>
              <mc:Fallback>
                <p:oleObj name="Formel" r:id="rId3" imgW="2171520" imgH="723600" progId="Equation.3">
                  <p:embed/>
                  <p:pic>
                    <p:nvPicPr>
                      <p:cNvPr id="0" name=""/>
                      <p:cNvPicPr/>
                      <p:nvPr/>
                    </p:nvPicPr>
                    <p:blipFill>
                      <a:blip r:embed="rId4"/>
                      <a:stretch>
                        <a:fillRect/>
                      </a:stretch>
                    </p:blipFill>
                    <p:spPr>
                      <a:xfrm>
                        <a:off x="1259632" y="1700808"/>
                        <a:ext cx="3678138" cy="1226046"/>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Kilder</a:t>
            </a:r>
            <a:endParaRPr lang="en-GB" dirty="0"/>
          </a:p>
        </p:txBody>
      </p:sp>
      <p:sp>
        <p:nvSpPr>
          <p:cNvPr id="3" name="Plassholder for innhold 2"/>
          <p:cNvSpPr>
            <a:spLocks noGrp="1"/>
          </p:cNvSpPr>
          <p:nvPr>
            <p:ph idx="1"/>
          </p:nvPr>
        </p:nvSpPr>
        <p:spPr/>
        <p:txBody>
          <a:bodyPr/>
          <a:lstStyle/>
          <a:p>
            <a:r>
              <a:rPr lang="nb-NO" dirty="0" smtClean="0"/>
              <a:t>Dette er første utkast, og derfor mangler kilder for øyeblikket.</a:t>
            </a:r>
            <a:endParaRPr lang="en-GB" dirty="0"/>
          </a:p>
        </p:txBody>
      </p:sp>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en-GB"/>
          </a:p>
        </p:txBody>
      </p:sp>
      <p:pic>
        <p:nvPicPr>
          <p:cNvPr id="4" name="3D Earth Zoom in After FX HD      - YouTub.wmv">
            <a:hlinkClick r:id="" action="ppaction://media"/>
          </p:cNvPr>
          <p:cNvPicPr>
            <a:picLocks noGrp="1" noChangeAspect="1"/>
          </p:cNvPicPr>
          <p:nvPr>
            <p:ph idx="1"/>
            <a:videoFile r:link="rId1"/>
            <p:extLst>
              <p:ext uri="{DAA4B4D4-6D71-4841-9C94-3DE7FCFB9230}">
                <p14:media xmlns:p14="http://schemas.microsoft.com/office/powerpoint/2010/main" r:embed="rId2">
                  <p14:trim st="2208.3532" end="16076.8112"/>
                </p14:media>
              </p:ext>
            </p:extLst>
          </p:nvPr>
        </p:nvPicPr>
        <p:blipFill>
          <a:blip r:embed="rId4"/>
          <a:stretch>
            <a:fillRect/>
          </a:stretch>
        </p:blipFill>
        <p:spPr>
          <a:xfrm>
            <a:off x="-1260648" y="-259187"/>
            <a:ext cx="12655960" cy="7118779"/>
          </a:xfrm>
        </p:spPr>
      </p:pic>
    </p:spTree>
    <p:extLst>
      <p:ext uri="{BB962C8B-B14F-4D97-AF65-F5344CB8AC3E}">
        <p14:creationId xmlns:p14="http://schemas.microsoft.com/office/powerpoint/2010/main" val="41699838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deviantart.com/download/108006206/ZEUS_os_X__Earth__Space_by_ZEUSosX.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54" y="1132961"/>
            <a:ext cx="9175954" cy="5734971"/>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nb-NO" dirty="0"/>
              <a:t>Det store </a:t>
            </a:r>
            <a:r>
              <a:rPr lang="nb-NO" dirty="0" smtClean="0"/>
              <a:t>universet</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8" y="0"/>
            <a:ext cx="9179678" cy="249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795553" y="188640"/>
            <a:ext cx="7520940" cy="3579849"/>
          </a:xfrm>
        </p:spPr>
        <p:txBody>
          <a:bodyPr/>
          <a:lstStyle/>
          <a:p>
            <a:pPr>
              <a:buFont typeface="Wingdings" pitchFamily="2" charset="2"/>
              <a:buChar char="v"/>
            </a:pPr>
            <a:r>
              <a:rPr lang="nb-NO" b="0" dirty="0" smtClean="0"/>
              <a:t>Solsystemet </a:t>
            </a:r>
            <a:r>
              <a:rPr lang="nb-NO" b="0" dirty="0"/>
              <a:t>er det vi i hverdagen kaller vårt planetsystem som blant annet inneholder solen, jorden og månen. </a:t>
            </a:r>
            <a:endParaRPr lang="nb-NO" b="0" dirty="0" smtClean="0"/>
          </a:p>
          <a:p>
            <a:pPr>
              <a:buFont typeface="Wingdings" pitchFamily="2" charset="2"/>
              <a:buChar char="v"/>
            </a:pPr>
            <a:r>
              <a:rPr lang="nb-NO" b="0" dirty="0" smtClean="0"/>
              <a:t>Selv </a:t>
            </a:r>
            <a:r>
              <a:rPr lang="nb-NO" b="0" dirty="0"/>
              <a:t>om det virker stort for oss, så er det bare en liten del av en stor samling med stjerner som vi kaller Melkeveisystemet – men melkeveisystemet er bare én av hundre milliarder galakser i universet. </a:t>
            </a:r>
            <a:endParaRPr lang="nb-NO" b="0" dirty="0" smtClean="0"/>
          </a:p>
          <a:p>
            <a:pPr>
              <a:buFont typeface="Wingdings" pitchFamily="2" charset="2"/>
              <a:buChar char="v"/>
            </a:pPr>
            <a:r>
              <a:rPr lang="nb-NO" b="0" dirty="0" smtClean="0"/>
              <a:t>Vi </a:t>
            </a:r>
            <a:r>
              <a:rPr lang="nb-NO" b="0" dirty="0"/>
              <a:t>er bittesmå i forhold til dette store universet, men likevel ønsker vi hele tiden å lære mer og mer om det.</a:t>
            </a:r>
            <a:endParaRPr lang="en-GB" dirty="0"/>
          </a:p>
        </p:txBody>
      </p:sp>
    </p:spTree>
    <p:extLst>
      <p:ext uri="{BB962C8B-B14F-4D97-AF65-F5344CB8AC3E}">
        <p14:creationId xmlns:p14="http://schemas.microsoft.com/office/powerpoint/2010/main" val="26088200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50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wipe(up)">
                                      <p:cBhvr>
                                        <p:cTn id="17" dur="500"/>
                                        <p:tgtEl>
                                          <p:spTgt spid="2051"/>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1000"/>
                                        <p:tgtEl>
                                          <p:spTgt spid="3">
                                            <p:txEl>
                                              <p:pRg st="1" end="1"/>
                                            </p:txEl>
                                          </p:spTgt>
                                        </p:tgtEl>
                                      </p:cBhvr>
                                    </p:animEffect>
                                    <p:anim calcmode="lin" valueType="num">
                                      <p:cBhvr>
                                        <p:cTn id="2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865790" y="260137"/>
            <a:ext cx="7520940" cy="548640"/>
          </a:xfrm>
        </p:spPr>
        <p:txBody>
          <a:bodyPr/>
          <a:lstStyle/>
          <a:p>
            <a:r>
              <a:rPr lang="nb-NO" dirty="0" smtClean="0"/>
              <a:t>Strålingslovene</a:t>
            </a:r>
            <a:endParaRPr lang="en-GB" dirty="0"/>
          </a:p>
        </p:txBody>
      </p:sp>
      <p:pic>
        <p:nvPicPr>
          <p:cNvPr id="3074" name="Picture 2" descr="http://trevinwax.com/wp-content/uploads/2011/04/earth_by_Moguviel.jpg"/>
          <p:cNvPicPr>
            <a:picLocks noChangeAspect="1" noChangeArrowheads="1"/>
          </p:cNvPicPr>
          <p:nvPr/>
        </p:nvPicPr>
        <p:blipFill rotWithShape="1">
          <a:blip r:embed="rId2">
            <a:extLst>
              <a:ext uri="{28A0092B-C50C-407E-A947-70E740481C1C}">
                <a14:useLocalDpi xmlns:a14="http://schemas.microsoft.com/office/drawing/2010/main" val="0"/>
              </a:ext>
            </a:extLst>
          </a:blip>
          <a:srcRect t="3445"/>
          <a:stretch/>
        </p:blipFill>
        <p:spPr bwMode="auto">
          <a:xfrm>
            <a:off x="0" y="995173"/>
            <a:ext cx="9252520" cy="586282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23" y="28738"/>
            <a:ext cx="10093690" cy="389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865790" y="340330"/>
            <a:ext cx="7520940" cy="3579849"/>
          </a:xfrm>
        </p:spPr>
        <p:txBody>
          <a:bodyPr/>
          <a:lstStyle/>
          <a:p>
            <a:pPr>
              <a:buFont typeface="Wingdings" pitchFamily="2" charset="2"/>
              <a:buChar char="v"/>
            </a:pPr>
            <a:r>
              <a:rPr lang="nb-NO" b="0" dirty="0" smtClean="0"/>
              <a:t>Astrofysikk </a:t>
            </a:r>
            <a:r>
              <a:rPr lang="nb-NO" b="0" dirty="0"/>
              <a:t>er fysikk som er anvendt på alt utenfor jordas atmosfære. Det betyr at det handler om både solsystemet vårt og om hele universet. (</a:t>
            </a:r>
            <a:r>
              <a:rPr lang="nb-NO" b="0" i="1" dirty="0" smtClean="0"/>
              <a:t>Astrofysikk er </a:t>
            </a:r>
            <a:r>
              <a:rPr lang="nb-NO" b="0" i="1" dirty="0"/>
              <a:t>den grenen av </a:t>
            </a:r>
            <a:r>
              <a:rPr lang="nb-NO" b="0" i="1" dirty="0">
                <a:hlinkClick r:id="rId4"/>
              </a:rPr>
              <a:t>astronomi</a:t>
            </a:r>
            <a:r>
              <a:rPr lang="nb-NO" b="0" i="1" dirty="0"/>
              <a:t>som har med fysikken i </a:t>
            </a:r>
            <a:r>
              <a:rPr lang="nb-NO" b="0" i="1" dirty="0" err="1">
                <a:hlinkClick r:id="rId5"/>
              </a:rPr>
              <a:t>universet</a:t>
            </a:r>
            <a:r>
              <a:rPr lang="nb-NO" b="0" i="1" dirty="0" err="1"/>
              <a:t>å</a:t>
            </a:r>
            <a:r>
              <a:rPr lang="nb-NO" b="0" i="1" dirty="0"/>
              <a:t> gjøre</a:t>
            </a:r>
            <a:r>
              <a:rPr lang="nb-NO" b="0" dirty="0"/>
              <a:t>.)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Det </a:t>
            </a:r>
            <a:r>
              <a:rPr lang="nb-NO" b="0" dirty="0"/>
              <a:t>er mye å utforske der ute, mye å lære og mye å forstå. For eksempel handler astrofysikk om galakser, svarte hull og universets begynnelse. </a:t>
            </a:r>
            <a:endParaRPr lang="nb-NO" b="0" dirty="0" smtClean="0"/>
          </a:p>
          <a:p>
            <a:pPr>
              <a:buFont typeface="Wingdings" pitchFamily="2" charset="2"/>
              <a:buChar char="v"/>
            </a:pPr>
            <a:endParaRPr lang="nb-NO" b="0" dirty="0" smtClean="0"/>
          </a:p>
          <a:p>
            <a:pPr>
              <a:buFont typeface="Wingdings" pitchFamily="2" charset="2"/>
              <a:buChar char="v"/>
            </a:pPr>
            <a:r>
              <a:rPr lang="nb-NO" b="0" dirty="0" smtClean="0"/>
              <a:t>Hvordan </a:t>
            </a:r>
            <a:r>
              <a:rPr lang="nb-NO" b="0" dirty="0"/>
              <a:t>har vi fått all denne kunnskapen? Det er nemlig på grunn av en stråling vi har vært borti mange ganger før – så å si all kunnskap vi har om universet har vi tilegnet oss ved observasjoner av den elektromagnetiske strålingen vi mottar.</a:t>
            </a:r>
            <a:endParaRPr lang="en-GB" b="0" dirty="0"/>
          </a:p>
        </p:txBody>
      </p:sp>
    </p:spTree>
    <p:extLst>
      <p:ext uri="{BB962C8B-B14F-4D97-AF65-F5344CB8AC3E}">
        <p14:creationId xmlns:p14="http://schemas.microsoft.com/office/powerpoint/2010/main" val="19644375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wipe(up)">
                                      <p:cBhvr>
                                        <p:cTn id="17" dur="500"/>
                                        <p:tgtEl>
                                          <p:spTgt spid="3075"/>
                                        </p:tgtEl>
                                      </p:cBhvr>
                                    </p:animEffect>
                                  </p:childTnLst>
                                </p:cTn>
                              </p:par>
                            </p:childTnLst>
                          </p:cTn>
                        </p:par>
                        <p:par>
                          <p:cTn id="18" fill="hold">
                            <p:stCondLst>
                              <p:cond delay="500"/>
                            </p:stCondLst>
                            <p:childTnLst>
                              <p:par>
                                <p:cTn id="19" presetID="42" presetClass="entr" presetSubtype="0" fill="hold" grpId="0" nodeType="afterEffect">
                                  <p:stCondLst>
                                    <p:cond delay="5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50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hdwallpapernet.com/wp-content/gallery/wallpapers_for_mac_22/wallpapers-room_com___vortex_blackapple_purple_by_mgilchuk_1920x12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3113" r="23113" b="55053"/>
          <a:stretch/>
        </p:blipFill>
        <p:spPr bwMode="auto">
          <a:xfrm>
            <a:off x="-1332656" y="1196752"/>
            <a:ext cx="11276060" cy="5890778"/>
          </a:xfrm>
          <a:prstGeom prst="rect">
            <a:avLst/>
          </a:prstGeom>
          <a:noFill/>
          <a:extLst>
            <a:ext uri="{909E8E84-426E-40DD-AFC4-6F175D3DCCD1}">
              <a14:hiddenFill xmlns:a14="http://schemas.microsoft.com/office/drawing/2010/main">
                <a:solidFill>
                  <a:srgbClr val="FFFFFF"/>
                </a:solidFill>
              </a14:hiddenFill>
            </a:ext>
          </a:extLst>
        </p:spPr>
      </p:pic>
      <p:sp>
        <p:nvSpPr>
          <p:cNvPr id="2" name="Tittel 1"/>
          <p:cNvSpPr>
            <a:spLocks noGrp="1"/>
          </p:cNvSpPr>
          <p:nvPr>
            <p:ph type="title"/>
          </p:nvPr>
        </p:nvSpPr>
        <p:spPr/>
        <p:txBody>
          <a:bodyPr/>
          <a:lstStyle/>
          <a:p>
            <a:r>
              <a:rPr lang="en-GB" b="1" dirty="0" err="1" smtClean="0"/>
              <a:t>Utstrålingstettheten</a:t>
            </a:r>
            <a:endParaRPr lang="en-GB" dirty="0"/>
          </a:p>
        </p:txBody>
      </p:sp>
      <p:pic>
        <p:nvPicPr>
          <p:cNvPr id="10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144000" cy="2780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ssholder for innhold 2"/>
          <p:cNvSpPr>
            <a:spLocks noGrp="1"/>
          </p:cNvSpPr>
          <p:nvPr>
            <p:ph idx="1"/>
          </p:nvPr>
        </p:nvSpPr>
        <p:spPr>
          <a:xfrm>
            <a:off x="0" y="323103"/>
            <a:ext cx="9144000" cy="873650"/>
          </a:xfrm>
        </p:spPr>
        <p:txBody>
          <a:bodyPr>
            <a:normAutofit/>
          </a:bodyPr>
          <a:lstStyle/>
          <a:p>
            <a:r>
              <a:rPr lang="nb-NO" sz="2000" b="0" i="1" dirty="0">
                <a:latin typeface="Calibri" pitchFamily="34" charset="0"/>
                <a:cs typeface="Calibri" pitchFamily="34" charset="0"/>
              </a:rPr>
              <a:t>Utstrålingstettheten U fra en gjenstand er lik </a:t>
            </a:r>
            <a:r>
              <a:rPr lang="nb-NO" sz="2000" b="0" i="1" dirty="0" smtClean="0">
                <a:latin typeface="Calibri" pitchFamily="34" charset="0"/>
                <a:cs typeface="Calibri" pitchFamily="34" charset="0"/>
              </a:rPr>
              <a:t>utstrålt </a:t>
            </a:r>
            <a:r>
              <a:rPr lang="nb-NO" sz="2000" b="0" i="1" dirty="0">
                <a:latin typeface="Calibri" pitchFamily="34" charset="0"/>
                <a:cs typeface="Calibri" pitchFamily="34" charset="0"/>
              </a:rPr>
              <a:t>effekt per flate av </a:t>
            </a:r>
            <a:r>
              <a:rPr lang="nb-NO" sz="2000" b="0" i="1" dirty="0" smtClean="0">
                <a:latin typeface="Calibri" pitchFamily="34" charset="0"/>
                <a:cs typeface="Calibri" pitchFamily="34" charset="0"/>
              </a:rPr>
              <a:t>gjenstanden.</a:t>
            </a:r>
            <a:endParaRPr lang="en-GB" sz="2000" dirty="0">
              <a:latin typeface="Calibri" pitchFamily="34" charset="0"/>
              <a:cs typeface="Calibri" pitchFamily="34" charset="0"/>
            </a:endParaRPr>
          </a:p>
        </p:txBody>
      </p:sp>
      <p:graphicFrame>
        <p:nvGraphicFramePr>
          <p:cNvPr id="4" name="Objekt 3"/>
          <p:cNvGraphicFramePr>
            <a:graphicFrameLocks noChangeAspect="1"/>
          </p:cNvGraphicFramePr>
          <p:nvPr>
            <p:extLst>
              <p:ext uri="{D42A27DB-BD31-4B8C-83A1-F6EECF244321}">
                <p14:modId xmlns:p14="http://schemas.microsoft.com/office/powerpoint/2010/main" val="122498068"/>
              </p:ext>
            </p:extLst>
          </p:nvPr>
        </p:nvGraphicFramePr>
        <p:xfrm>
          <a:off x="899592" y="1150586"/>
          <a:ext cx="2254349" cy="1487870"/>
        </p:xfrm>
        <a:graphic>
          <a:graphicData uri="http://schemas.openxmlformats.org/presentationml/2006/ole">
            <mc:AlternateContent xmlns:mc="http://schemas.openxmlformats.org/markup-compatibility/2006">
              <mc:Choice xmlns:v="urn:schemas-microsoft-com:vml" Requires="v">
                <p:oleObj spid="_x0000_s1060" name="FXE400" r:id="rId5" imgW="476280" imgH="313920" progId="FXE300.Equation">
                  <p:embed/>
                </p:oleObj>
              </mc:Choice>
              <mc:Fallback>
                <p:oleObj name="FXE400" r:id="rId5" imgW="476280" imgH="313920" progId="FXE300.Equation">
                  <p:embed/>
                  <p:pic>
                    <p:nvPicPr>
                      <p:cNvPr id="0" name=""/>
                      <p:cNvPicPr/>
                      <p:nvPr/>
                    </p:nvPicPr>
                    <p:blipFill>
                      <a:blip r:embed="rId6"/>
                      <a:stretch>
                        <a:fillRect/>
                      </a:stretch>
                    </p:blipFill>
                    <p:spPr>
                      <a:xfrm>
                        <a:off x="899592" y="1150586"/>
                        <a:ext cx="2254349" cy="1487870"/>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420678714"/>
              </p:ext>
            </p:extLst>
          </p:nvPr>
        </p:nvGraphicFramePr>
        <p:xfrm>
          <a:off x="5576845" y="1379384"/>
          <a:ext cx="1641334" cy="892181"/>
        </p:xfrm>
        <a:graphic>
          <a:graphicData uri="http://schemas.openxmlformats.org/presentationml/2006/ole">
            <mc:AlternateContent xmlns:mc="http://schemas.openxmlformats.org/markup-compatibility/2006">
              <mc:Choice xmlns:v="urn:schemas-microsoft-com:vml" Requires="v">
                <p:oleObj spid="_x0000_s1061" name="FXE400" r:id="rId7" imgW="382320" imgH="208080" progId="FXE300.Equation">
                  <p:embed/>
                </p:oleObj>
              </mc:Choice>
              <mc:Fallback>
                <p:oleObj name="FXE400" r:id="rId7" imgW="382320" imgH="208080" progId="FXE300.Equation">
                  <p:embed/>
                  <p:pic>
                    <p:nvPicPr>
                      <p:cNvPr id="0" name=""/>
                      <p:cNvPicPr/>
                      <p:nvPr/>
                    </p:nvPicPr>
                    <p:blipFill>
                      <a:blip r:embed="rId8"/>
                      <a:stretch>
                        <a:fillRect/>
                      </a:stretch>
                    </p:blipFill>
                    <p:spPr>
                      <a:xfrm>
                        <a:off x="5576845" y="1379384"/>
                        <a:ext cx="1641334" cy="892181"/>
                      </a:xfrm>
                      <a:prstGeom prst="rect">
                        <a:avLst/>
                      </a:prstGeom>
                    </p:spPr>
                  </p:pic>
                </p:oleObj>
              </mc:Fallback>
            </mc:AlternateContent>
          </a:graphicData>
        </a:graphic>
      </p:graphicFrame>
      <p:sp>
        <p:nvSpPr>
          <p:cNvPr id="7" name="TekstSylinder 6"/>
          <p:cNvSpPr txBox="1"/>
          <p:nvPr/>
        </p:nvSpPr>
        <p:spPr>
          <a:xfrm>
            <a:off x="5580112" y="1509800"/>
            <a:ext cx="2808312" cy="769441"/>
          </a:xfrm>
          <a:prstGeom prst="rect">
            <a:avLst/>
          </a:prstGeom>
          <a:noFill/>
        </p:spPr>
        <p:txBody>
          <a:bodyPr wrap="square" rtlCol="0">
            <a:spAutoFit/>
          </a:bodyPr>
          <a:lstStyle/>
          <a:p>
            <a:r>
              <a:rPr lang="nb-NO" sz="4000" dirty="0" smtClean="0">
                <a:latin typeface="Calibri" pitchFamily="34" charset="0"/>
                <a:cs typeface="Calibri" pitchFamily="34" charset="0"/>
              </a:rPr>
              <a:t>     </a:t>
            </a:r>
            <a:r>
              <a:rPr lang="nb-NO" sz="4400" dirty="0" smtClean="0">
                <a:latin typeface="Calibri" pitchFamily="34" charset="0"/>
                <a:cs typeface="Calibri" pitchFamily="34" charset="0"/>
              </a:rPr>
              <a:t>/</a:t>
            </a:r>
            <a:endParaRPr lang="en-GB" sz="4400" dirty="0">
              <a:latin typeface="Calibri" pitchFamily="34" charset="0"/>
              <a:cs typeface="Calibri" pitchFamily="34" charset="0"/>
            </a:endParaRPr>
          </a:p>
        </p:txBody>
      </p:sp>
      <p:graphicFrame>
        <p:nvGraphicFramePr>
          <p:cNvPr id="5" name="Objekt 4"/>
          <p:cNvGraphicFramePr>
            <a:graphicFrameLocks noChangeAspect="1"/>
          </p:cNvGraphicFramePr>
          <p:nvPr>
            <p:extLst>
              <p:ext uri="{D42A27DB-BD31-4B8C-83A1-F6EECF244321}">
                <p14:modId xmlns:p14="http://schemas.microsoft.com/office/powerpoint/2010/main" val="550556369"/>
              </p:ext>
            </p:extLst>
          </p:nvPr>
        </p:nvGraphicFramePr>
        <p:xfrm>
          <a:off x="4368800" y="3213100"/>
          <a:ext cx="406400" cy="431800"/>
        </p:xfrm>
        <a:graphic>
          <a:graphicData uri="http://schemas.openxmlformats.org/presentationml/2006/ole">
            <mc:AlternateContent xmlns:mc="http://schemas.openxmlformats.org/markup-compatibility/2006">
              <mc:Choice xmlns:v="urn:schemas-microsoft-com:vml" Requires="v">
                <p:oleObj spid="_x0000_s1062" name="Formel" r:id="rId9" imgW="406080" imgH="431640" progId="Equation.3">
                  <p:embed/>
                </p:oleObj>
              </mc:Choice>
              <mc:Fallback>
                <p:oleObj name="Formel" r:id="rId9" imgW="406080" imgH="431640" progId="Equation.3">
                  <p:embed/>
                  <p:pic>
                    <p:nvPicPr>
                      <p:cNvPr id="0" name=""/>
                      <p:cNvPicPr/>
                      <p:nvPr/>
                    </p:nvPicPr>
                    <p:blipFill>
                      <a:blip r:embed="rId10"/>
                      <a:stretch>
                        <a:fillRect/>
                      </a:stretch>
                    </p:blipFill>
                    <p:spPr>
                      <a:xfrm>
                        <a:off x="4368800" y="3213100"/>
                        <a:ext cx="406400" cy="431800"/>
                      </a:xfrm>
                      <a:prstGeom prst="rect">
                        <a:avLst/>
                      </a:prstGeom>
                    </p:spPr>
                  </p:pic>
                </p:oleObj>
              </mc:Fallback>
            </mc:AlternateContent>
          </a:graphicData>
        </a:graphic>
      </p:graphicFrame>
    </p:spTree>
    <p:extLst>
      <p:ext uri="{BB962C8B-B14F-4D97-AF65-F5344CB8AC3E}">
        <p14:creationId xmlns:p14="http://schemas.microsoft.com/office/powerpoint/2010/main" val="196443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down)">
                                      <p:cBhvr>
                                        <p:cTn id="7" dur="500"/>
                                        <p:tgtEl>
                                          <p:spTgt spid="103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33"/>
                                        </p:tgtEl>
                                        <p:attrNameLst>
                                          <p:attrName>style.visibility</p:attrName>
                                        </p:attrNameLst>
                                      </p:cBhvr>
                                      <p:to>
                                        <p:strVal val="visible"/>
                                      </p:to>
                                    </p:set>
                                    <p:animEffect transition="in" filter="wipe(up)">
                                      <p:cBhvr>
                                        <p:cTn id="17"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osxdaily.com/wp-content/uploads/2011/02/mac-os-x-lion-space-wallpap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52" y="998160"/>
            <a:ext cx="10462062" cy="588913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417" y="12032"/>
            <a:ext cx="9314417" cy="4281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tjerne med 32 tagger 5"/>
          <p:cNvSpPr/>
          <p:nvPr/>
        </p:nvSpPr>
        <p:spPr>
          <a:xfrm>
            <a:off x="827584" y="1412776"/>
            <a:ext cx="1584176" cy="1512168"/>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p:txBody>
          <a:bodyPr/>
          <a:lstStyle/>
          <a:p>
            <a:r>
              <a:rPr lang="nb-NO" b="0" dirty="0"/>
              <a:t>Vi tenker oss en gjenstand som sender ut 150W, på et areal som er 20 kvadratmeter.</a:t>
            </a: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3089600755"/>
              </p:ext>
            </p:extLst>
          </p:nvPr>
        </p:nvGraphicFramePr>
        <p:xfrm>
          <a:off x="971600" y="1772816"/>
          <a:ext cx="1097533" cy="724990"/>
        </p:xfrm>
        <a:graphic>
          <a:graphicData uri="http://schemas.openxmlformats.org/presentationml/2006/ole">
            <mc:AlternateContent xmlns:mc="http://schemas.openxmlformats.org/markup-compatibility/2006">
              <mc:Choice xmlns:v="urn:schemas-microsoft-com:vml" Requires="v">
                <p:oleObj spid="_x0000_s2078" name="FXE400" r:id="rId5" imgW="476280" imgH="313920" progId="FXE300.Equation">
                  <p:embed/>
                </p:oleObj>
              </mc:Choice>
              <mc:Fallback>
                <p:oleObj name="FXE400" r:id="rId5" imgW="476280" imgH="313920" progId="FXE300.Equation">
                  <p:embed/>
                  <p:pic>
                    <p:nvPicPr>
                      <p:cNvPr id="0" name="Objek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772816"/>
                        <a:ext cx="1097533" cy="724990"/>
                      </a:xfrm>
                      <a:prstGeom prst="rect">
                        <a:avLst/>
                      </a:prstGeom>
                      <a:noFill/>
                      <a:ln>
                        <a:noFill/>
                      </a:ln>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3495042437"/>
              </p:ext>
            </p:extLst>
          </p:nvPr>
        </p:nvGraphicFramePr>
        <p:xfrm>
          <a:off x="2915816" y="1700808"/>
          <a:ext cx="1904455" cy="1800200"/>
        </p:xfrm>
        <a:graphic>
          <a:graphicData uri="http://schemas.openxmlformats.org/presentationml/2006/ole">
            <mc:AlternateContent xmlns:mc="http://schemas.openxmlformats.org/markup-compatibility/2006">
              <mc:Choice xmlns:v="urn:schemas-microsoft-com:vml" Requires="v">
                <p:oleObj spid="_x0000_s2079" name="FXE400" r:id="rId7" imgW="957600" imgH="904680" progId="FXE300.Equation">
                  <p:embed/>
                </p:oleObj>
              </mc:Choice>
              <mc:Fallback>
                <p:oleObj name="FXE400" r:id="rId7" imgW="957600" imgH="904680" progId="FXE300.Equation">
                  <p:embed/>
                  <p:pic>
                    <p:nvPicPr>
                      <p:cNvPr id="0" name=""/>
                      <p:cNvPicPr/>
                      <p:nvPr/>
                    </p:nvPicPr>
                    <p:blipFill>
                      <a:blip r:embed="rId8"/>
                      <a:stretch>
                        <a:fillRect/>
                      </a:stretch>
                    </p:blipFill>
                    <p:spPr>
                      <a:xfrm>
                        <a:off x="2915816" y="1700808"/>
                        <a:ext cx="1904455" cy="1800200"/>
                      </a:xfrm>
                      <a:prstGeom prst="rect">
                        <a:avLst/>
                      </a:prstGeom>
                    </p:spPr>
                  </p:pic>
                </p:oleObj>
              </mc:Fallback>
            </mc:AlternateContent>
          </a:graphicData>
        </a:graphic>
      </p:graphicFrame>
      <p:sp>
        <p:nvSpPr>
          <p:cNvPr id="7" name="TekstSylinder 6"/>
          <p:cNvSpPr txBox="1"/>
          <p:nvPr/>
        </p:nvSpPr>
        <p:spPr>
          <a:xfrm>
            <a:off x="5580112" y="1730899"/>
            <a:ext cx="2952328" cy="1754326"/>
          </a:xfrm>
          <a:prstGeom prst="rect">
            <a:avLst/>
          </a:prstGeom>
          <a:noFill/>
        </p:spPr>
        <p:txBody>
          <a:bodyPr wrap="square" rtlCol="0">
            <a:spAutoFit/>
          </a:bodyPr>
          <a:lstStyle/>
          <a:p>
            <a:r>
              <a:rPr lang="nb-NO" i="1" dirty="0" smtClean="0">
                <a:latin typeface="Calibri" pitchFamily="34" charset="0"/>
                <a:cs typeface="Calibri" pitchFamily="34" charset="0"/>
              </a:rPr>
              <a:t>Så lett kan vi regne oss fram til utstrålingstettheten, men dette eksemplet var all informasjon oppgitt. Til slutt skal vi ta for oss mer kompliserte eksempler.</a:t>
            </a:r>
            <a:endParaRPr lang="en-GB" i="1" dirty="0">
              <a:latin typeface="Calibri" pitchFamily="34" charset="0"/>
              <a:cs typeface="Calibri" pitchFamily="34" charset="0"/>
            </a:endParaRPr>
          </a:p>
        </p:txBody>
      </p:sp>
      <p:cxnSp>
        <p:nvCxnSpPr>
          <p:cNvPr id="9" name="Rett linje 8"/>
          <p:cNvCxnSpPr/>
          <p:nvPr/>
        </p:nvCxnSpPr>
        <p:spPr>
          <a:xfrm>
            <a:off x="5220072" y="1556792"/>
            <a:ext cx="0" cy="2736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Rett linje 10"/>
          <p:cNvCxnSpPr/>
          <p:nvPr/>
        </p:nvCxnSpPr>
        <p:spPr>
          <a:xfrm>
            <a:off x="5220072" y="1556792"/>
            <a:ext cx="309634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67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wipe(down)">
                                      <p:cBhvr>
                                        <p:cTn id="12" dur="500"/>
                                        <p:tgtEl>
                                          <p:spTgt spid="20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059"/>
                                        </p:tgtEl>
                                        <p:attrNameLst>
                                          <p:attrName>style.visibility</p:attrName>
                                        </p:attrNameLst>
                                      </p:cBhvr>
                                      <p:to>
                                        <p:strVal val="visible"/>
                                      </p:to>
                                    </p:set>
                                    <p:animEffect transition="in" filter="wipe(up)">
                                      <p:cBhvr>
                                        <p:cTn id="17" dur="500"/>
                                        <p:tgtEl>
                                          <p:spTgt spid="2059"/>
                                        </p:tgtEl>
                                      </p:cBhvr>
                                    </p:animEffect>
                                  </p:childTnLst>
                                </p:cTn>
                              </p:par>
                            </p:childTnLst>
                          </p:cTn>
                        </p:par>
                        <p:par>
                          <p:cTn id="18" fill="hold">
                            <p:stCondLst>
                              <p:cond delay="500"/>
                            </p:stCondLst>
                            <p:childTnLst>
                              <p:par>
                                <p:cTn id="19" presetID="42" presetClass="entr" presetSubtype="0" fill="hold" grpId="0"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0" presetClass="entr" presetSubtype="0" fill="hold" grpId="0" nodeType="after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25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750"/>
                            </p:stCondLst>
                            <p:childTnLst>
                              <p:par>
                                <p:cTn id="33" presetID="10" presetClass="entr" presetSubtype="0" fill="hold" nodeType="afterEffect">
                                  <p:stCondLst>
                                    <p:cond delay="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42" presetClass="entr" presetSubtype="0" fill="hold" grpId="0" nodeType="afterEffect">
                                  <p:stCondLst>
                                    <p:cond delay="25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build="p"/>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Planckkurver</a:t>
            </a:r>
            <a:endParaRPr lang="en-GB" dirty="0"/>
          </a:p>
        </p:txBody>
      </p:sp>
      <p:sp>
        <p:nvSpPr>
          <p:cNvPr id="3" name="Plassholder for innhold 2"/>
          <p:cNvSpPr>
            <a:spLocks noGrp="1"/>
          </p:cNvSpPr>
          <p:nvPr>
            <p:ph idx="1"/>
          </p:nvPr>
        </p:nvSpPr>
        <p:spPr>
          <a:xfrm>
            <a:off x="4427984" y="0"/>
            <a:ext cx="4608512" cy="5057800"/>
          </a:xfrm>
        </p:spPr>
        <p:txBody>
          <a:bodyPr>
            <a:normAutofit fontScale="92500" lnSpcReduction="10000"/>
          </a:bodyPr>
          <a:lstStyle/>
          <a:p>
            <a:pPr>
              <a:buFont typeface="Wingdings" pitchFamily="2" charset="2"/>
              <a:buChar char="v"/>
            </a:pPr>
            <a:r>
              <a:rPr lang="nb-NO" b="0" dirty="0"/>
              <a:t>Hvis vi lager en grafisk fremstilling av en stjernes utstrålingstetthet, får vi det vi kaller </a:t>
            </a:r>
            <a:r>
              <a:rPr lang="nb-NO" b="0" i="1" dirty="0" smtClean="0"/>
              <a:t>planckkurver.</a:t>
            </a:r>
            <a:r>
              <a:rPr lang="nb-NO" b="0" dirty="0" smtClean="0"/>
              <a:t> </a:t>
            </a:r>
          </a:p>
          <a:p>
            <a:pPr>
              <a:buFont typeface="Wingdings" pitchFamily="2" charset="2"/>
              <a:buChar char="v"/>
            </a:pPr>
            <a:r>
              <a:rPr lang="nb-NO" b="0" dirty="0" smtClean="0"/>
              <a:t>Som </a:t>
            </a:r>
            <a:r>
              <a:rPr lang="nb-NO" b="0" dirty="0"/>
              <a:t>vi kan se ut fra denne fremstillingen, har Rigel mest utstråling ved 242 </a:t>
            </a:r>
            <a:r>
              <a:rPr lang="nb-NO" b="0" dirty="0" err="1"/>
              <a:t>nm</a:t>
            </a:r>
            <a:r>
              <a:rPr lang="nb-NO" b="0" dirty="0"/>
              <a:t>. </a:t>
            </a:r>
            <a:endParaRPr lang="nb-NO" b="0" dirty="0" smtClean="0"/>
          </a:p>
          <a:p>
            <a:pPr>
              <a:buFont typeface="Wingdings" pitchFamily="2" charset="2"/>
              <a:buChar char="v"/>
            </a:pPr>
            <a:r>
              <a:rPr lang="nb-NO" b="0" dirty="0" smtClean="0"/>
              <a:t>Sola </a:t>
            </a:r>
            <a:r>
              <a:rPr lang="nb-NO" b="0" dirty="0"/>
              <a:t>stråler mest ut ved 509 </a:t>
            </a:r>
            <a:r>
              <a:rPr lang="nb-NO" b="0" dirty="0" err="1" smtClean="0"/>
              <a:t>nm</a:t>
            </a:r>
            <a:r>
              <a:rPr lang="nb-NO" b="0" dirty="0" smtClean="0"/>
              <a:t>.</a:t>
            </a:r>
          </a:p>
          <a:p>
            <a:pPr>
              <a:buFont typeface="Wingdings" pitchFamily="2" charset="2"/>
              <a:buChar char="v"/>
            </a:pPr>
            <a:r>
              <a:rPr lang="nb-NO" b="0" dirty="0" smtClean="0"/>
              <a:t>Det </a:t>
            </a:r>
            <a:r>
              <a:rPr lang="nb-NO" b="0" dirty="0"/>
              <a:t>stemmer bra, i og med at blått lys (Rigel er blå) har kortere bølgelengde enn gult lys.</a:t>
            </a:r>
            <a:r>
              <a:rPr lang="nb-NO" b="0" dirty="0"/>
              <a:t/>
            </a:r>
            <a:br>
              <a:rPr lang="nb-NO" b="0" dirty="0"/>
            </a:br>
            <a:r>
              <a:rPr lang="nb-NO" b="0" dirty="0"/>
              <a:t>Et slikt punkt på </a:t>
            </a:r>
            <a:r>
              <a:rPr lang="nb-NO" b="0" dirty="0" err="1"/>
              <a:t>planckurver</a:t>
            </a:r>
            <a:r>
              <a:rPr lang="nb-NO" b="0" dirty="0"/>
              <a:t> kalles toppunktet</a:t>
            </a:r>
            <a:r>
              <a:rPr lang="nb-NO" b="0" dirty="0" smtClean="0"/>
              <a:t>,</a:t>
            </a:r>
          </a:p>
          <a:p>
            <a:pPr>
              <a:buFont typeface="Wingdings" pitchFamily="2" charset="2"/>
              <a:buChar char="v"/>
            </a:pPr>
            <a:endParaRPr lang="nb-NO" b="0" dirty="0"/>
          </a:p>
          <a:p>
            <a:pPr>
              <a:buFont typeface="Wingdings" pitchFamily="2" charset="2"/>
              <a:buChar char="v"/>
            </a:pPr>
            <a:endParaRPr lang="nb-NO" b="0" dirty="0" smtClean="0"/>
          </a:p>
          <a:p>
            <a:pPr>
              <a:buFont typeface="Wingdings" pitchFamily="2" charset="2"/>
              <a:buChar char="v"/>
            </a:pPr>
            <a:r>
              <a:rPr lang="nb-NO" b="0" dirty="0" smtClean="0"/>
              <a:t>For </a:t>
            </a:r>
            <a:r>
              <a:rPr lang="nb-NO" b="0" dirty="0"/>
              <a:t>å regne ut strålingstettheten for slike kurver, kan vi bruke formelen på bildet. Strålingstettheten er gitt av både bølgelengde og temperatur, så vi må først velge en bestemt temperatur og så regne strålingstetthet</a:t>
            </a:r>
            <a:r>
              <a:rPr lang="nb-NO" b="0" dirty="0" smtClean="0"/>
              <a:t>.</a:t>
            </a:r>
            <a:endParaRPr lang="nb-NO" b="0" dirty="0"/>
          </a:p>
          <a:p>
            <a:pPr>
              <a:buFont typeface="Wingdings" pitchFamily="2" charset="2"/>
              <a:buChar char="v"/>
            </a:pPr>
            <a:r>
              <a:rPr lang="nb-NO" b="0" dirty="0"/>
              <a:t>Planckkurver gjelder for svarte gjenstander. Det er gjenstander som stråler på grunn av sin egen temperatur, i motsetning til gjenstander som reflekterer stråling.</a:t>
            </a:r>
          </a:p>
          <a:p>
            <a:pPr>
              <a:buFont typeface="Wingdings" pitchFamily="2" charset="2"/>
              <a:buChar char="v"/>
            </a:pPr>
            <a:endParaRPr lang="en-GB" b="0" dirty="0"/>
          </a:p>
        </p:txBody>
      </p:sp>
      <p:pic>
        <p:nvPicPr>
          <p:cNvPr id="41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9392"/>
            <a:ext cx="4355977"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Objekt 5"/>
          <p:cNvGraphicFramePr>
            <a:graphicFrameLocks noChangeAspect="1"/>
          </p:cNvGraphicFramePr>
          <p:nvPr>
            <p:extLst>
              <p:ext uri="{D42A27DB-BD31-4B8C-83A1-F6EECF244321}">
                <p14:modId xmlns:p14="http://schemas.microsoft.com/office/powerpoint/2010/main" val="1717436838"/>
              </p:ext>
            </p:extLst>
          </p:nvPr>
        </p:nvGraphicFramePr>
        <p:xfrm>
          <a:off x="5004048" y="2060848"/>
          <a:ext cx="692696" cy="346348"/>
        </p:xfrm>
        <a:graphic>
          <a:graphicData uri="http://schemas.openxmlformats.org/presentationml/2006/ole">
            <mc:AlternateContent xmlns:mc="http://schemas.openxmlformats.org/markup-compatibility/2006">
              <mc:Choice xmlns:v="urn:schemas-microsoft-com:vml" Requires="v">
                <p:oleObj spid="_x0000_s4110" name="Formel" r:id="rId4" imgW="406080" imgH="203040" progId="Equation.3">
                  <p:embed/>
                </p:oleObj>
              </mc:Choice>
              <mc:Fallback>
                <p:oleObj name="Formel" r:id="rId4" imgW="406080" imgH="203040" progId="Equation.3">
                  <p:embed/>
                  <p:pic>
                    <p:nvPicPr>
                      <p:cNvPr id="0" name=""/>
                      <p:cNvPicPr/>
                      <p:nvPr/>
                    </p:nvPicPr>
                    <p:blipFill>
                      <a:blip r:embed="rId5"/>
                      <a:stretch>
                        <a:fillRect/>
                      </a:stretch>
                    </p:blipFill>
                    <p:spPr>
                      <a:xfrm>
                        <a:off x="5004048" y="2060848"/>
                        <a:ext cx="692696" cy="346348"/>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75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par>
                          <p:cTn id="8" fill="hold">
                            <p:stCondLst>
                              <p:cond delay="1250"/>
                            </p:stCondLst>
                            <p:childTnLst>
                              <p:par>
                                <p:cTn id="9" presetID="42"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750"/>
                            </p:stCondLst>
                            <p:childTnLst>
                              <p:par>
                                <p:cTn id="15" presetID="42"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5750"/>
                            </p:stCondLst>
                            <p:childTnLst>
                              <p:par>
                                <p:cTn id="27" presetID="42" presetClass="entr" presetSubtype="0" fill="hold" nodeType="afterEffect">
                                  <p:stCondLst>
                                    <p:cond delay="50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7250"/>
                            </p:stCondLst>
                            <p:childTnLst>
                              <p:par>
                                <p:cTn id="33" presetID="42" presetClass="entr" presetSubtype="0" fill="hold" nodeType="afterEffect">
                                  <p:stCondLst>
                                    <p:cond delay="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8500"/>
                            </p:stCondLst>
                            <p:childTnLst>
                              <p:par>
                                <p:cTn id="39" presetID="42" presetClass="entr" presetSubtype="0" fill="hold" nodeType="afterEffect">
                                  <p:stCondLst>
                                    <p:cond delay="50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4" fill="hold">
                            <p:stCondLst>
                              <p:cond delay="10000"/>
                            </p:stCondLst>
                            <p:childTnLst>
                              <p:par>
                                <p:cTn id="45" presetID="42" presetClass="entr" presetSubtype="0" fill="hold" nodeType="afterEffect">
                                  <p:stCondLst>
                                    <p:cond delay="50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en-GB" b="1" dirty="0" err="1"/>
              <a:t>Wiens</a:t>
            </a:r>
            <a:r>
              <a:rPr lang="en-GB" b="1" dirty="0"/>
              <a:t> </a:t>
            </a:r>
            <a:r>
              <a:rPr lang="en-GB" b="1" dirty="0" err="1" smtClean="0"/>
              <a:t>forskyvningslov</a:t>
            </a:r>
            <a:endParaRPr lang="en-GB" dirty="0"/>
          </a:p>
        </p:txBody>
      </p:sp>
      <p:graphicFrame>
        <p:nvGraphicFramePr>
          <p:cNvPr id="4" name="Objekt 3"/>
          <p:cNvGraphicFramePr>
            <a:graphicFrameLocks noChangeAspect="1"/>
          </p:cNvGraphicFramePr>
          <p:nvPr>
            <p:extLst>
              <p:ext uri="{D42A27DB-BD31-4B8C-83A1-F6EECF244321}">
                <p14:modId xmlns:p14="http://schemas.microsoft.com/office/powerpoint/2010/main" val="95214087"/>
              </p:ext>
            </p:extLst>
          </p:nvPr>
        </p:nvGraphicFramePr>
        <p:xfrm>
          <a:off x="4511675" y="3346450"/>
          <a:ext cx="119063" cy="163513"/>
        </p:xfrm>
        <a:graphic>
          <a:graphicData uri="http://schemas.openxmlformats.org/presentationml/2006/ole">
            <mc:AlternateContent xmlns:mc="http://schemas.openxmlformats.org/markup-compatibility/2006">
              <mc:Choice xmlns:v="urn:schemas-microsoft-com:vml" Requires="v">
                <p:oleObj spid="_x0000_s3097" name="FXE400" r:id="rId3" imgW="118800" imgH="164160" progId="FXE300.Equation">
                  <p:embed/>
                </p:oleObj>
              </mc:Choice>
              <mc:Fallback>
                <p:oleObj name="FXE400" r:id="rId3" imgW="118800" imgH="164160" progId="FXE300.Equation">
                  <p:embed/>
                  <p:pic>
                    <p:nvPicPr>
                      <p:cNvPr id="0" name=""/>
                      <p:cNvPicPr/>
                      <p:nvPr/>
                    </p:nvPicPr>
                    <p:blipFill>
                      <a:blip r:embed="rId4"/>
                      <a:stretch>
                        <a:fillRect/>
                      </a:stretch>
                    </p:blipFill>
                    <p:spPr>
                      <a:xfrm>
                        <a:off x="4511675" y="3346450"/>
                        <a:ext cx="119063" cy="163513"/>
                      </a:xfrm>
                      <a:prstGeom prst="rect">
                        <a:avLst/>
                      </a:prstGeom>
                    </p:spPr>
                  </p:pic>
                </p:oleObj>
              </mc:Fallback>
            </mc:AlternateContent>
          </a:graphicData>
        </a:graphic>
      </p:graphicFrame>
      <p:graphicFrame>
        <p:nvGraphicFramePr>
          <p:cNvPr id="5" name="Objekt 4"/>
          <p:cNvGraphicFramePr>
            <a:graphicFrameLocks noChangeAspect="1"/>
          </p:cNvGraphicFramePr>
          <p:nvPr>
            <p:extLst>
              <p:ext uri="{D42A27DB-BD31-4B8C-83A1-F6EECF244321}">
                <p14:modId xmlns:p14="http://schemas.microsoft.com/office/powerpoint/2010/main" val="1989555467"/>
              </p:ext>
            </p:extLst>
          </p:nvPr>
        </p:nvGraphicFramePr>
        <p:xfrm>
          <a:off x="1331640" y="2204864"/>
          <a:ext cx="1152128" cy="288032"/>
        </p:xfrm>
        <a:graphic>
          <a:graphicData uri="http://schemas.openxmlformats.org/presentationml/2006/ole">
            <mc:AlternateContent xmlns:mc="http://schemas.openxmlformats.org/markup-compatibility/2006">
              <mc:Choice xmlns:v="urn:schemas-microsoft-com:vml" Requires="v">
                <p:oleObj spid="_x0000_s3098" name="Formel" r:id="rId5" imgW="812520" imgH="203040" progId="Equation.3">
                  <p:embed/>
                </p:oleObj>
              </mc:Choice>
              <mc:Fallback>
                <p:oleObj name="Formel" r:id="rId5" imgW="812520" imgH="203040" progId="Equation.3">
                  <p:embed/>
                  <p:pic>
                    <p:nvPicPr>
                      <p:cNvPr id="0" name=""/>
                      <p:cNvPicPr/>
                      <p:nvPr/>
                    </p:nvPicPr>
                    <p:blipFill>
                      <a:blip r:embed="rId6"/>
                      <a:stretch>
                        <a:fillRect/>
                      </a:stretch>
                    </p:blipFill>
                    <p:spPr>
                      <a:xfrm>
                        <a:off x="1331640" y="2204864"/>
                        <a:ext cx="1152128" cy="288032"/>
                      </a:xfrm>
                      <a:prstGeom prst="rect">
                        <a:avLst/>
                      </a:prstGeom>
                    </p:spPr>
                  </p:pic>
                </p:oleObj>
              </mc:Fallback>
            </mc:AlternateContent>
          </a:graphicData>
        </a:graphic>
      </p:graphicFrame>
      <p:graphicFrame>
        <p:nvGraphicFramePr>
          <p:cNvPr id="6" name="Objekt 5"/>
          <p:cNvGraphicFramePr>
            <a:graphicFrameLocks noChangeAspect="1"/>
          </p:cNvGraphicFramePr>
          <p:nvPr>
            <p:extLst>
              <p:ext uri="{D42A27DB-BD31-4B8C-83A1-F6EECF244321}">
                <p14:modId xmlns:p14="http://schemas.microsoft.com/office/powerpoint/2010/main" val="2619562800"/>
              </p:ext>
            </p:extLst>
          </p:nvPr>
        </p:nvGraphicFramePr>
        <p:xfrm>
          <a:off x="3707904" y="2420888"/>
          <a:ext cx="1720191" cy="360040"/>
        </p:xfrm>
        <a:graphic>
          <a:graphicData uri="http://schemas.openxmlformats.org/presentationml/2006/ole">
            <mc:AlternateContent xmlns:mc="http://schemas.openxmlformats.org/markup-compatibility/2006">
              <mc:Choice xmlns:v="urn:schemas-microsoft-com:vml" Requires="v">
                <p:oleObj spid="_x0000_s3099" name="Formel" r:id="rId7" imgW="1091880" imgH="228600" progId="Equation.3">
                  <p:embed/>
                </p:oleObj>
              </mc:Choice>
              <mc:Fallback>
                <p:oleObj name="Formel" r:id="rId7" imgW="1091880" imgH="228600" progId="Equation.3">
                  <p:embed/>
                  <p:pic>
                    <p:nvPicPr>
                      <p:cNvPr id="0" name=""/>
                      <p:cNvPicPr/>
                      <p:nvPr/>
                    </p:nvPicPr>
                    <p:blipFill>
                      <a:blip r:embed="rId8"/>
                      <a:stretch>
                        <a:fillRect/>
                      </a:stretch>
                    </p:blipFill>
                    <p:spPr>
                      <a:xfrm>
                        <a:off x="3707904" y="2420888"/>
                        <a:ext cx="1720191" cy="360040"/>
                      </a:xfrm>
                      <a:prstGeom prst="rect">
                        <a:avLst/>
                      </a:prstGeom>
                    </p:spPr>
                  </p:pic>
                </p:oleObj>
              </mc:Fallback>
            </mc:AlternateContent>
          </a:graphicData>
        </a:graphic>
      </p:graphicFrame>
      <p:sp>
        <p:nvSpPr>
          <p:cNvPr id="3" name="Plassholder for innhold 2"/>
          <p:cNvSpPr>
            <a:spLocks noGrp="1"/>
          </p:cNvSpPr>
          <p:nvPr>
            <p:ph idx="1"/>
          </p:nvPr>
        </p:nvSpPr>
        <p:spPr>
          <a:xfrm>
            <a:off x="822960" y="1100629"/>
            <a:ext cx="7520940" cy="2616403"/>
          </a:xfrm>
        </p:spPr>
        <p:txBody>
          <a:bodyPr>
            <a:normAutofit fontScale="92500" lnSpcReduction="20000"/>
          </a:bodyPr>
          <a:lstStyle/>
          <a:p>
            <a:pPr>
              <a:buFont typeface="Wingdings" pitchFamily="2" charset="2"/>
              <a:buChar char="v"/>
            </a:pPr>
            <a:r>
              <a:rPr lang="nb-NO" b="0" dirty="0"/>
              <a:t>Det er sammenheng mellom toppunktet på planckkurven og overflatetemperaturen til en stjerne. Fra figuren over kan vi se at når toppunktet forskyver seg mot venstre, øker overflatetemperaturen. Denne sammenhengen blir kalt Wiens </a:t>
            </a:r>
            <a:r>
              <a:rPr lang="nb-NO" b="0" dirty="0" err="1" smtClean="0"/>
              <a:t>forskyvningslov</a:t>
            </a:r>
            <a:r>
              <a:rPr lang="nb-NO" b="0" dirty="0" smtClean="0"/>
              <a:t>:</a:t>
            </a:r>
            <a:endParaRPr lang="nb-NO" b="0" dirty="0"/>
          </a:p>
          <a:p>
            <a:pPr>
              <a:buFont typeface="Wingdings" pitchFamily="2" charset="2"/>
              <a:buChar char="v"/>
            </a:pPr>
            <a:r>
              <a:rPr lang="nb-NO" b="0" dirty="0"/>
              <a:t>Bølgelengden for energimaksimum i termisk stråling er omvendt proporsjonal med temperaturen i gjenstanden som stråler,</a:t>
            </a:r>
          </a:p>
          <a:p>
            <a:pPr>
              <a:buFont typeface="Wingdings" pitchFamily="2" charset="2"/>
              <a:buChar char="v"/>
            </a:pPr>
            <a:endParaRPr lang="nb-NO" b="0" dirty="0"/>
          </a:p>
          <a:p>
            <a:pPr>
              <a:buFont typeface="Wingdings" pitchFamily="2" charset="2"/>
              <a:buChar char="v"/>
            </a:pPr>
            <a:r>
              <a:rPr lang="nb-NO" b="0" dirty="0"/>
              <a:t>der konstanten a har </a:t>
            </a:r>
            <a:r>
              <a:rPr lang="nb-NO" b="0" dirty="0" smtClean="0"/>
              <a:t>verdien</a:t>
            </a:r>
            <a:endParaRPr lang="nb-NO" b="0" dirty="0"/>
          </a:p>
          <a:p>
            <a:pPr>
              <a:buFont typeface="Wingdings" pitchFamily="2" charset="2"/>
              <a:buChar char="v"/>
            </a:pPr>
            <a:r>
              <a:rPr lang="nb-NO" b="0" dirty="0"/>
              <a:t>og temperaturen er absolutt temperatur</a:t>
            </a:r>
            <a:r>
              <a:rPr lang="nb-NO" b="0" dirty="0" smtClean="0"/>
              <a:t>.</a:t>
            </a:r>
            <a:endParaRPr lang="nb-NO" b="0" dirty="0"/>
          </a:p>
          <a:p>
            <a:pPr>
              <a:buFont typeface="Wingdings" pitchFamily="2" charset="2"/>
              <a:buChar char="v"/>
            </a:pPr>
            <a:r>
              <a:rPr lang="nb-NO" b="0" dirty="0"/>
              <a:t>Siden vi bruker strålingen fra overflaten på stjernen, er det mulig ut i fra denne formelen å finne overflatetemperaturen.</a:t>
            </a:r>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nb-NO" b="0" dirty="0"/>
          </a:p>
          <a:p>
            <a:pPr>
              <a:buFont typeface="Wingdings" pitchFamily="2" charset="2"/>
              <a:buChar char="v"/>
            </a:pPr>
            <a:endParaRPr lang="en-GB" b="0" dirty="0"/>
          </a:p>
        </p:txBody>
      </p:sp>
    </p:spTree>
    <p:extLst>
      <p:ext uri="{BB962C8B-B14F-4D97-AF65-F5344CB8AC3E}">
        <p14:creationId xmlns:p14="http://schemas.microsoft.com/office/powerpoint/2010/main" val="1964437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Regneeksempel</a:t>
            </a:r>
            <a:endParaRPr lang="en-GB" dirty="0"/>
          </a:p>
        </p:txBody>
      </p:sp>
      <p:sp>
        <p:nvSpPr>
          <p:cNvPr id="3" name="Plassholder for innhold 2"/>
          <p:cNvSpPr>
            <a:spLocks noGrp="1"/>
          </p:cNvSpPr>
          <p:nvPr>
            <p:ph idx="1"/>
          </p:nvPr>
        </p:nvSpPr>
        <p:spPr>
          <a:xfrm>
            <a:off x="822960" y="1100628"/>
            <a:ext cx="5045184" cy="3579849"/>
          </a:xfrm>
        </p:spPr>
        <p:txBody>
          <a:bodyPr/>
          <a:lstStyle/>
          <a:p>
            <a:pPr>
              <a:buFont typeface="Wingdings" pitchFamily="2" charset="2"/>
              <a:buChar char="v"/>
            </a:pPr>
            <a:r>
              <a:rPr lang="nb-NO" b="0" dirty="0"/>
              <a:t>Vi tenker oss en fiktiv stjerne med energimaksimum ved bølgelengden 240 </a:t>
            </a:r>
            <a:r>
              <a:rPr lang="nb-NO" b="0" dirty="0" err="1"/>
              <a:t>nm</a:t>
            </a:r>
            <a:r>
              <a:rPr lang="nb-NO" b="0" dirty="0"/>
              <a:t>. Hva er overflatetemperaturen</a:t>
            </a:r>
            <a:r>
              <a:rPr lang="nb-NO" b="0" dirty="0" smtClean="0"/>
              <a:t>?</a:t>
            </a:r>
          </a:p>
          <a:p>
            <a:pPr>
              <a:buFont typeface="Wingdings" pitchFamily="2" charset="2"/>
              <a:buChar char="v"/>
            </a:pPr>
            <a:r>
              <a:rPr lang="nb-NO" b="0" dirty="0"/>
              <a:t>Gjør vi om på Wiens </a:t>
            </a:r>
            <a:r>
              <a:rPr lang="nb-NO" b="0" dirty="0" err="1"/>
              <a:t>forskyvningslov</a:t>
            </a:r>
            <a:r>
              <a:rPr lang="nb-NO" b="0" dirty="0"/>
              <a:t>, får </a:t>
            </a:r>
            <a:r>
              <a:rPr lang="nb-NO" b="0" dirty="0" smtClean="0"/>
              <a:t>vi:</a:t>
            </a:r>
          </a:p>
          <a:p>
            <a:pPr>
              <a:buFont typeface="Wingdings" pitchFamily="2" charset="2"/>
              <a:buChar char="v"/>
            </a:pPr>
            <a:endParaRPr lang="en-GB" b="0" dirty="0"/>
          </a:p>
        </p:txBody>
      </p:sp>
      <p:graphicFrame>
        <p:nvGraphicFramePr>
          <p:cNvPr id="4" name="Objekt 3"/>
          <p:cNvGraphicFramePr>
            <a:graphicFrameLocks noChangeAspect="1"/>
          </p:cNvGraphicFramePr>
          <p:nvPr>
            <p:extLst>
              <p:ext uri="{D42A27DB-BD31-4B8C-83A1-F6EECF244321}">
                <p14:modId xmlns:p14="http://schemas.microsoft.com/office/powerpoint/2010/main" val="1870124251"/>
              </p:ext>
            </p:extLst>
          </p:nvPr>
        </p:nvGraphicFramePr>
        <p:xfrm>
          <a:off x="6156176" y="476672"/>
          <a:ext cx="2437358" cy="3258939"/>
        </p:xfrm>
        <a:graphic>
          <a:graphicData uri="http://schemas.openxmlformats.org/presentationml/2006/ole">
            <mc:AlternateContent xmlns:mc="http://schemas.openxmlformats.org/markup-compatibility/2006">
              <mc:Choice xmlns:v="urn:schemas-microsoft-com:vml" Requires="v">
                <p:oleObj spid="_x0000_s5125" name="Formel" r:id="rId3" imgW="1130040" imgH="1511280" progId="Equation.3">
                  <p:embed/>
                </p:oleObj>
              </mc:Choice>
              <mc:Fallback>
                <p:oleObj name="Formel" r:id="rId3" imgW="1130040" imgH="1511280" progId="Equation.3">
                  <p:embed/>
                  <p:pic>
                    <p:nvPicPr>
                      <p:cNvPr id="0" name=""/>
                      <p:cNvPicPr/>
                      <p:nvPr/>
                    </p:nvPicPr>
                    <p:blipFill>
                      <a:blip r:embed="rId4"/>
                      <a:stretch>
                        <a:fillRect/>
                      </a:stretch>
                    </p:blipFill>
                    <p:spPr>
                      <a:xfrm>
                        <a:off x="6156176" y="476672"/>
                        <a:ext cx="2437358" cy="3258939"/>
                      </a:xfrm>
                      <a:prstGeom prst="rect">
                        <a:avLst/>
                      </a:prstGeom>
                    </p:spPr>
                  </p:pic>
                </p:oleObj>
              </mc:Fallback>
            </mc:AlternateContent>
          </a:graphicData>
        </a:graphic>
      </p:graphicFrame>
    </p:spTree>
    <p:extLst>
      <p:ext uri="{BB962C8B-B14F-4D97-AF65-F5344CB8AC3E}">
        <p14:creationId xmlns:p14="http://schemas.microsoft.com/office/powerpoint/2010/main" val="29258260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nkler">
  <a:themeElements>
    <a:clrScheme name="Livlig">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inkle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inkl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143</TotalTime>
  <Words>427</Words>
  <Application>Microsoft Office PowerPoint</Application>
  <PresentationFormat>Skjermfremvisning (4:3)</PresentationFormat>
  <Paragraphs>53</Paragraphs>
  <Slides>12</Slides>
  <Notes>0</Notes>
  <HiddenSlides>0</HiddenSlides>
  <MMClips>1</MMClips>
  <ScaleCrop>false</ScaleCrop>
  <HeadingPairs>
    <vt:vector size="6" baseType="variant">
      <vt:variant>
        <vt:lpstr>Tema</vt:lpstr>
      </vt:variant>
      <vt:variant>
        <vt:i4>1</vt:i4>
      </vt:variant>
      <vt:variant>
        <vt:lpstr>Innebygde OLE-servere</vt:lpstr>
      </vt:variant>
      <vt:variant>
        <vt:i4>3</vt:i4>
      </vt:variant>
      <vt:variant>
        <vt:lpstr>Lysbildetitler</vt:lpstr>
      </vt:variant>
      <vt:variant>
        <vt:i4>12</vt:i4>
      </vt:variant>
    </vt:vector>
  </HeadingPairs>
  <TitlesOfParts>
    <vt:vector size="16" baseType="lpstr">
      <vt:lpstr>Vinkler</vt:lpstr>
      <vt:lpstr>FXE400</vt:lpstr>
      <vt:lpstr>Formel</vt:lpstr>
      <vt:lpstr>Microsoft Formelredigering 3.0</vt:lpstr>
      <vt:lpstr>Astrofysikk &amp; Strålingslovene</vt:lpstr>
      <vt:lpstr>PowerPoint-presentasjon</vt:lpstr>
      <vt:lpstr>Det store universet</vt:lpstr>
      <vt:lpstr>Strålingslovene</vt:lpstr>
      <vt:lpstr>Utstrålingstettheten</vt:lpstr>
      <vt:lpstr>Regneeksempel</vt:lpstr>
      <vt:lpstr>Planckkurver</vt:lpstr>
      <vt:lpstr>Wiens forskyvningslov</vt:lpstr>
      <vt:lpstr>Regneeksempel</vt:lpstr>
      <vt:lpstr>Stefan-Boltzmanns lov</vt:lpstr>
      <vt:lpstr>Regneeksempel</vt:lpstr>
      <vt:lpstr>Kilder</vt:lpstr>
    </vt:vector>
  </TitlesOfParts>
  <Company>Telemark Fylkeskommune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Astrofysikk &amp; Strålingslovene</dc:title>
  <dc:creator>Brandon Michael Soltvedt</dc:creator>
  <cp:lastModifiedBy> Brandon Michael Soltvedt</cp:lastModifiedBy>
  <cp:revision>19</cp:revision>
  <dcterms:created xsi:type="dcterms:W3CDTF">2012-03-11T19:40:10Z</dcterms:created>
  <dcterms:modified xsi:type="dcterms:W3CDTF">2012-03-12T19:32:49Z</dcterms:modified>
</cp:coreProperties>
</file>